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CD475-1EC7-477D-BA9B-5BA26B2DCF4F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0B04-307A-418D-A9DA-BA07BF7CEF4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97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F46166-D0EF-4C45-9CC8-DC6FEA653A9D}" type="slidenum">
              <a:rPr lang="fr-FR" smtClean="0"/>
              <a:pPr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017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24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1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62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70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62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7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35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BB02-5C7B-4309-8E37-594453D0D39A}" type="datetimeFigureOut">
              <a:rPr lang="fr-FR" smtClean="0"/>
              <a:pPr/>
              <a:t>23/07/2025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BFA8-158E-4BB2-81CE-F041E7D98F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0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1" y="0"/>
            <a:ext cx="9144000" cy="6858000"/>
          </a:xfrm>
          <a:prstGeom prst="rect">
            <a:avLst/>
          </a:prstGeom>
        </p:spPr>
      </p:pic>
      <p:sp>
        <p:nvSpPr>
          <p:cNvPr id="21" name="Rectangle à coins arrondis 14"/>
          <p:cNvSpPr/>
          <p:nvPr/>
        </p:nvSpPr>
        <p:spPr>
          <a:xfrm>
            <a:off x="1907704" y="260648"/>
            <a:ext cx="4748251" cy="6657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Times" pitchFamily="18" charset="0"/>
              </a:rPr>
              <a:t> </a:t>
            </a:r>
            <a:r>
              <a:rPr lang="ar-DZ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جامعة جيلالي ليابس سيدي بلعباس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كلية التكنولوجيا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7" name="Rectangle à coins arrondis 26"/>
          <p:cNvSpPr/>
          <p:nvPr/>
        </p:nvSpPr>
        <p:spPr>
          <a:xfrm>
            <a:off x="3697734" y="1574293"/>
            <a:ext cx="4968552" cy="2616607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كلية التكنولوجيا جامعة جيلالي ليابس سيدي بلعباس هي مؤسسة أكاديمية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لها مهام رئيسية منها 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التعليم الجامعي في المجالات العلمية والتقنية.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البحوث والدراسات المتعلقة بالمواضيع ذات الأولوية لتطوير الاقتصاد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الإقليمي والوطني.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لتحقيق رسالتها المتمثلة في التكوين، كلية التكنولوجيا تقدم للطلاب فصل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دراسي وتعليم حديث، والجمع بين الجوانب العلمية والتقنية الأساسية مع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اتجاهات تكنولوجية جديدة لعالم العمل. لها أعضاء هيئة تدريس مؤهلة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ومعدات علمية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97" y="0"/>
            <a:ext cx="756555" cy="1220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51253"/>
            <a:ext cx="2929152" cy="1952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578"/>
            <a:ext cx="2544695" cy="2325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89" y="4312795"/>
            <a:ext cx="2931248" cy="2446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97734" y="4281976"/>
            <a:ext cx="473035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1600" dirty="0"/>
              <a:t>تصنيف </a:t>
            </a:r>
            <a:r>
              <a:rPr lang="ar-DZ" sz="1600" dirty="0" smtClean="0"/>
              <a:t>جامعة_سيدي_بلعباس، الأولى_وطنيا_ومغاربيا </a:t>
            </a:r>
            <a:r>
              <a:rPr lang="ar-DZ" sz="1600" dirty="0"/>
              <a:t>و760 دوليا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5020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97" y="0"/>
            <a:ext cx="756555" cy="1220981"/>
          </a:xfrm>
          <a:prstGeom prst="rect">
            <a:avLst/>
          </a:prstGeom>
        </p:spPr>
      </p:pic>
      <p:sp>
        <p:nvSpPr>
          <p:cNvPr id="6" name="Rectangle à coins arrondis 32"/>
          <p:cNvSpPr/>
          <p:nvPr/>
        </p:nvSpPr>
        <p:spPr>
          <a:xfrm>
            <a:off x="4645255" y="2271959"/>
            <a:ext cx="4021400" cy="659044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2000" dirty="0">
                <a:solidFill>
                  <a:srgbClr val="FF0000"/>
                </a:solidFill>
              </a:rPr>
              <a:t>ميدان علوم </a:t>
            </a:r>
            <a:r>
              <a:rPr lang="ar-DZ" sz="2000" dirty="0" smtClean="0">
                <a:solidFill>
                  <a:srgbClr val="FF0000"/>
                </a:solidFill>
              </a:rPr>
              <a:t>وتكنولوجيا (مسار مهندس </a:t>
            </a:r>
            <a:r>
              <a:rPr lang="ar-DZ" sz="2000" dirty="0" smtClean="0">
                <a:solidFill>
                  <a:srgbClr val="FF0000"/>
                </a:solidFill>
              </a:rPr>
              <a:t>دولة</a:t>
            </a:r>
            <a:r>
              <a:rPr lang="ar-DZ" sz="2000" dirty="0" smtClean="0">
                <a:solidFill>
                  <a:srgbClr val="FF0000"/>
                </a:solidFill>
              </a:rPr>
              <a:t>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14"/>
          <p:cNvSpPr/>
          <p:nvPr/>
        </p:nvSpPr>
        <p:spPr>
          <a:xfrm>
            <a:off x="1907704" y="260648"/>
            <a:ext cx="4748251" cy="6657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Times" pitchFamily="18" charset="0"/>
              </a:rPr>
              <a:t> </a:t>
            </a:r>
            <a:r>
              <a:rPr lang="ar-DZ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جامعة جيلالي ليابس سيدي بلعباس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كلية التكنولوجيا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ectangle à coins arrondis 33"/>
          <p:cNvSpPr/>
          <p:nvPr/>
        </p:nvSpPr>
        <p:spPr>
          <a:xfrm>
            <a:off x="7371430" y="3968287"/>
            <a:ext cx="1357104" cy="843281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b="1" dirty="0" smtClean="0"/>
              <a:t>هندسة ميكانيكية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 smtClean="0"/>
              <a:t> 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35"/>
          <p:cNvSpPr/>
          <p:nvPr/>
        </p:nvSpPr>
        <p:spPr>
          <a:xfrm>
            <a:off x="5877782" y="3971714"/>
            <a:ext cx="1357104" cy="839854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DZ" sz="1600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b="1" dirty="0" smtClean="0"/>
              <a:t>هندسة مدنية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dirty="0" smtClean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37"/>
          <p:cNvSpPr/>
          <p:nvPr/>
        </p:nvSpPr>
        <p:spPr>
          <a:xfrm>
            <a:off x="4461749" y="3968287"/>
            <a:ext cx="1252312" cy="769601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b="1" dirty="0" smtClean="0"/>
              <a:t>هندسة</a:t>
            </a:r>
            <a:r>
              <a:rPr lang="ar-DZ" sz="1600" dirty="0" smtClean="0"/>
              <a:t> ا</a:t>
            </a:r>
            <a:r>
              <a:rPr lang="ar-DZ" sz="1600" b="1" dirty="0" smtClean="0"/>
              <a:t>لطرائق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vers le haut 34"/>
          <p:cNvSpPr/>
          <p:nvPr/>
        </p:nvSpPr>
        <p:spPr>
          <a:xfrm rot="10800000">
            <a:off x="8022805" y="3208484"/>
            <a:ext cx="390183" cy="43706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34"/>
          <p:cNvSpPr/>
          <p:nvPr/>
        </p:nvSpPr>
        <p:spPr>
          <a:xfrm rot="10800000">
            <a:off x="6475120" y="3208484"/>
            <a:ext cx="390183" cy="43706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34"/>
          <p:cNvSpPr/>
          <p:nvPr/>
        </p:nvSpPr>
        <p:spPr>
          <a:xfrm rot="10800000">
            <a:off x="4927435" y="3250314"/>
            <a:ext cx="390183" cy="43706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32"/>
          <p:cNvSpPr/>
          <p:nvPr/>
        </p:nvSpPr>
        <p:spPr>
          <a:xfrm>
            <a:off x="189056" y="2271959"/>
            <a:ext cx="4021400" cy="659044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2000" dirty="0">
                <a:solidFill>
                  <a:srgbClr val="FF0000"/>
                </a:solidFill>
              </a:rPr>
              <a:t>هندسة معمارية،عمران ومهن المدينة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Rectangle à coins arrondis 38"/>
          <p:cNvSpPr/>
          <p:nvPr/>
        </p:nvSpPr>
        <p:spPr>
          <a:xfrm>
            <a:off x="996695" y="4013305"/>
            <a:ext cx="1431833" cy="769601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1600" b="1" dirty="0" smtClean="0"/>
              <a:t> هندسة معمارية</a:t>
            </a:r>
          </a:p>
        </p:txBody>
      </p:sp>
      <p:sp>
        <p:nvSpPr>
          <p:cNvPr id="22" name="Flèche vers le haut 34"/>
          <p:cNvSpPr/>
          <p:nvPr/>
        </p:nvSpPr>
        <p:spPr>
          <a:xfrm rot="10800000">
            <a:off x="1636974" y="3355112"/>
            <a:ext cx="390183" cy="43706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0" y="4874480"/>
            <a:ext cx="1938229" cy="1736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15" y="3787485"/>
            <a:ext cx="1695838" cy="1627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5" y="5274815"/>
            <a:ext cx="1677535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40" y="4874480"/>
            <a:ext cx="1518550" cy="1351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D:\Nouveau dossier (2)\download (7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2" y="3102773"/>
            <a:ext cx="642910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:\Nouveau dossier (2)\images (1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7157" y="1187009"/>
            <a:ext cx="571472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Explosion 2 12"/>
          <p:cNvSpPr/>
          <p:nvPr/>
        </p:nvSpPr>
        <p:spPr>
          <a:xfrm rot="20588545">
            <a:off x="367737" y="915575"/>
            <a:ext cx="1856663" cy="1048589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>
                <a:solidFill>
                  <a:srgbClr val="FF0000"/>
                </a:solidFill>
              </a:rPr>
              <a:t>مهندس</a:t>
            </a:r>
            <a:endParaRPr lang="fr-FR" dirty="0"/>
          </a:p>
        </p:txBody>
      </p:sp>
      <p:pic>
        <p:nvPicPr>
          <p:cNvPr id="25" name="Picture 5" descr="D:\Nouveau dossier (2)\images (12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7299" y="888038"/>
            <a:ext cx="957040" cy="104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21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" y="0"/>
            <a:ext cx="9144000" cy="6858000"/>
          </a:xfrm>
          <a:prstGeom prst="rect">
            <a:avLst/>
          </a:prstGeom>
        </p:spPr>
      </p:pic>
      <p:sp>
        <p:nvSpPr>
          <p:cNvPr id="21" name="Rectangle à coins arrondis 14"/>
          <p:cNvSpPr/>
          <p:nvPr/>
        </p:nvSpPr>
        <p:spPr>
          <a:xfrm>
            <a:off x="142844" y="71414"/>
            <a:ext cx="6500858" cy="9110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Times" pitchFamily="18" charset="0"/>
              </a:rPr>
              <a:t> </a:t>
            </a:r>
            <a:r>
              <a:rPr lang="ar-DZ" sz="2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جامعةجيلالي ليابس سيدي بلعباس</a:t>
            </a:r>
            <a:endParaRPr lang="fr-FR" sz="28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كلية التكنولوجيا</a:t>
            </a:r>
            <a:endParaRPr lang="fr-FR" sz="28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23" name="Groupe 55"/>
          <p:cNvGrpSpPr/>
          <p:nvPr/>
        </p:nvGrpSpPr>
        <p:grpSpPr>
          <a:xfrm>
            <a:off x="71406" y="285728"/>
            <a:ext cx="2285984" cy="3500438"/>
            <a:chOff x="6858016" y="642942"/>
            <a:chExt cx="2285984" cy="3500438"/>
          </a:xfrm>
        </p:grpSpPr>
        <p:sp>
          <p:nvSpPr>
            <p:cNvPr id="31" name="Rectangle à coins arrondis 39"/>
            <p:cNvSpPr/>
            <p:nvPr/>
          </p:nvSpPr>
          <p:spPr>
            <a:xfrm>
              <a:off x="6858016" y="642942"/>
              <a:ext cx="2285984" cy="1214422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isometricOffAxis1Right"/>
                <a:lightRig rig="threePt" dir="t"/>
              </a:scene3d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شهادة ليسانس</a:t>
              </a:r>
              <a:endPara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 descr="D:\Nouveau dossier (2)\images (12)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0712" y="1888069"/>
              <a:ext cx="1311469" cy="13266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Ellipse 84"/>
            <p:cNvSpPr/>
            <p:nvPr/>
          </p:nvSpPr>
          <p:spPr>
            <a:xfrm>
              <a:off x="7572396" y="3312607"/>
              <a:ext cx="833316" cy="83077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4" name="Ellipse 85"/>
            <p:cNvSpPr/>
            <p:nvPr/>
          </p:nvSpPr>
          <p:spPr>
            <a:xfrm>
              <a:off x="8264545" y="2559146"/>
              <a:ext cx="808049" cy="798416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5" name="Ellipse 83"/>
            <p:cNvSpPr/>
            <p:nvPr/>
          </p:nvSpPr>
          <p:spPr>
            <a:xfrm>
              <a:off x="8264545" y="1625381"/>
              <a:ext cx="813516" cy="803487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6" name="Ellipse 82"/>
            <p:cNvSpPr/>
            <p:nvPr/>
          </p:nvSpPr>
          <p:spPr>
            <a:xfrm>
              <a:off x="6858016" y="2559146"/>
              <a:ext cx="818436" cy="798416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7" name="Ellipse 86"/>
            <p:cNvSpPr/>
            <p:nvPr/>
          </p:nvSpPr>
          <p:spPr>
            <a:xfrm>
              <a:off x="6876256" y="1625381"/>
              <a:ext cx="827906" cy="803487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8" name="Groupe 61"/>
          <p:cNvGrpSpPr/>
          <p:nvPr/>
        </p:nvGrpSpPr>
        <p:grpSpPr>
          <a:xfrm>
            <a:off x="6798476" y="672767"/>
            <a:ext cx="2345556" cy="6185233"/>
            <a:chOff x="55168" y="714356"/>
            <a:chExt cx="2345556" cy="6185233"/>
          </a:xfrm>
        </p:grpSpPr>
        <p:sp>
          <p:nvSpPr>
            <p:cNvPr id="39" name="Rectangle à coins arrondis 98"/>
            <p:cNvSpPr/>
            <p:nvPr/>
          </p:nvSpPr>
          <p:spPr>
            <a:xfrm>
              <a:off x="1400592" y="5429264"/>
              <a:ext cx="928662" cy="574675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ar-DZ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b="1" dirty="0" err="1" smtClean="0"/>
                <a:t>باكالوريا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à coins arrondis 17"/>
            <p:cNvSpPr/>
            <p:nvPr/>
          </p:nvSpPr>
          <p:spPr>
            <a:xfrm>
              <a:off x="257584" y="6093503"/>
              <a:ext cx="1956962" cy="806086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400" b="1" dirty="0" smtClean="0"/>
                <a:t>قسم التعليم الأساسي في العلوم والتكنولوجيا</a:t>
              </a:r>
              <a:endParaRPr 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à coins arrondis 5"/>
            <p:cNvSpPr/>
            <p:nvPr/>
          </p:nvSpPr>
          <p:spPr>
            <a:xfrm>
              <a:off x="235935" y="4399283"/>
              <a:ext cx="1879037" cy="857256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سنة </a:t>
              </a:r>
              <a:r>
                <a:rPr lang="ar-DZ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اولئ</a:t>
              </a:r>
              <a:r>
                <a:rPr lang="ar-DZ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ليسانس</a:t>
              </a:r>
              <a:endParaRPr lang="fr-FR" sz="1200" b="1" dirty="0" smtClean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جدع مشترك</a:t>
              </a:r>
              <a:endPara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à coins arrondis 26"/>
            <p:cNvSpPr/>
            <p:nvPr/>
          </p:nvSpPr>
          <p:spPr>
            <a:xfrm>
              <a:off x="55168" y="714356"/>
              <a:ext cx="2159378" cy="2928958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b="1" dirty="0" smtClean="0"/>
                <a:t>الشعب المتوفرة في السنة الثانية :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dirty="0" smtClean="0"/>
                <a:t>1- الطيران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dirty="0" smtClean="0"/>
                <a:t>2- الهندسة المدنية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dirty="0" smtClean="0"/>
                <a:t>3- الهندسة الميكانيكية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dirty="0" smtClean="0"/>
                <a:t>4- هندسة الطرائق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dirty="0" smtClean="0"/>
                <a:t>5- الري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2000" dirty="0" smtClean="0"/>
                <a:t>6- الأشغال العمومية</a:t>
              </a:r>
              <a:endPara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 descr="D:\Nouveau dossier (2)\images (11).jpe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406" y="3571876"/>
              <a:ext cx="571472" cy="857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 descr="D:\Nouveau dossier (2)\download (7)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6" y="5357826"/>
              <a:ext cx="64291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à coins arrondis 5"/>
            <p:cNvSpPr/>
            <p:nvPr/>
          </p:nvSpPr>
          <p:spPr>
            <a:xfrm>
              <a:off x="1043402" y="3827779"/>
              <a:ext cx="1357322" cy="428628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b="1" dirty="0" smtClean="0"/>
                <a:t>ترتيب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b="1" dirty="0" smtClean="0"/>
                <a:t>و توجيه</a:t>
              </a:r>
              <a:endParaRPr 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Connecteur droit avec flèche 42"/>
            <p:cNvCxnSpPr/>
            <p:nvPr/>
          </p:nvCxnSpPr>
          <p:spPr>
            <a:xfrm rot="5400000" flipH="1" flipV="1">
              <a:off x="828293" y="5642784"/>
              <a:ext cx="71438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51"/>
            <p:cNvCxnSpPr/>
            <p:nvPr/>
          </p:nvCxnSpPr>
          <p:spPr>
            <a:xfrm rot="5400000" flipH="1" flipV="1">
              <a:off x="828294" y="3999710"/>
              <a:ext cx="71438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eur droit avec flèche 52"/>
          <p:cNvCxnSpPr/>
          <p:nvPr/>
        </p:nvCxnSpPr>
        <p:spPr>
          <a:xfrm rot="10800000" flipV="1">
            <a:off x="5214942" y="2070090"/>
            <a:ext cx="150019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à coins arrondis 17"/>
          <p:cNvSpPr/>
          <p:nvPr/>
        </p:nvSpPr>
        <p:spPr>
          <a:xfrm>
            <a:off x="5259261" y="1649008"/>
            <a:ext cx="1428760" cy="214314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000" dirty="0" smtClean="0"/>
              <a:t>التخصصات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à coins arrondis 32"/>
          <p:cNvSpPr/>
          <p:nvPr/>
        </p:nvSpPr>
        <p:spPr>
          <a:xfrm>
            <a:off x="2501148" y="1571612"/>
            <a:ext cx="2580355" cy="659044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000" b="1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تخصصات السنة الثالثة ليسانس</a:t>
            </a:r>
            <a:endParaRPr lang="fr-FR" sz="2000" b="1" dirty="0">
              <a:solidFill>
                <a:srgbClr val="FF0000"/>
              </a:solidFill>
              <a:latin typeface="Times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stCxn id="51" idx="2"/>
            <a:endCxn id="67" idx="0"/>
          </p:cNvCxnSpPr>
          <p:nvPr/>
        </p:nvCxnSpPr>
        <p:spPr>
          <a:xfrm rot="16200000" flipH="1">
            <a:off x="3595625" y="2426356"/>
            <a:ext cx="912592" cy="52119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71" idx="0"/>
          </p:cNvCxnSpPr>
          <p:nvPr/>
        </p:nvCxnSpPr>
        <p:spPr>
          <a:xfrm rot="5400000">
            <a:off x="2096743" y="2852029"/>
            <a:ext cx="2315957" cy="107321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1" idx="2"/>
            <a:endCxn id="75" idx="0"/>
          </p:cNvCxnSpPr>
          <p:nvPr/>
        </p:nvCxnSpPr>
        <p:spPr>
          <a:xfrm rot="5400000">
            <a:off x="1255375" y="2083505"/>
            <a:ext cx="2388801" cy="268310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e 68"/>
          <p:cNvGrpSpPr/>
          <p:nvPr/>
        </p:nvGrpSpPr>
        <p:grpSpPr>
          <a:xfrm>
            <a:off x="5143504" y="2799706"/>
            <a:ext cx="1544517" cy="3904265"/>
            <a:chOff x="500034" y="2810883"/>
            <a:chExt cx="1544517" cy="3904265"/>
          </a:xfrm>
        </p:grpSpPr>
        <p:sp>
          <p:nvSpPr>
            <p:cNvPr id="60" name="Rectangle à coins arrondis 17"/>
            <p:cNvSpPr/>
            <p:nvPr/>
          </p:nvSpPr>
          <p:spPr>
            <a:xfrm>
              <a:off x="500034" y="6052776"/>
              <a:ext cx="1519099" cy="662372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400" b="1" dirty="0" smtClean="0"/>
                <a:t>قسم الهندسة الميكانيكية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à coins arrondis 33"/>
            <p:cNvSpPr/>
            <p:nvPr/>
          </p:nvSpPr>
          <p:spPr>
            <a:xfrm>
              <a:off x="525452" y="2810883"/>
              <a:ext cx="1519099" cy="2838928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b="1" dirty="0" smtClean="0"/>
                <a:t>شعبة الهندسة الميكانيكية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1- طاقة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2- بناء ميكانيكي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3- هندسة المواد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DZ" sz="1600" dirty="0" smtClean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&amp;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b="1" dirty="0" smtClean="0"/>
                <a:t>شعبة </a:t>
              </a:r>
              <a:r>
                <a:rPr lang="ar-DZ" sz="1600" dirty="0" smtClean="0"/>
                <a:t>ا</a:t>
              </a:r>
              <a:r>
                <a:rPr lang="ar-DZ" sz="1600" b="1" dirty="0" smtClean="0"/>
                <a:t>لطيران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1-طيران</a:t>
              </a:r>
              <a:endParaRPr lang="fr-F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lèche vers le haut 34"/>
            <p:cNvSpPr/>
            <p:nvPr/>
          </p:nvSpPr>
          <p:spPr>
            <a:xfrm>
              <a:off x="1092319" y="5580079"/>
              <a:ext cx="390183" cy="437065"/>
            </a:xfrm>
            <a:prstGeom prst="up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 72"/>
          <p:cNvGrpSpPr/>
          <p:nvPr/>
        </p:nvGrpSpPr>
        <p:grpSpPr>
          <a:xfrm>
            <a:off x="3552967" y="3143248"/>
            <a:ext cx="1519099" cy="3538925"/>
            <a:chOff x="2125767" y="3176223"/>
            <a:chExt cx="1519099" cy="3538925"/>
          </a:xfrm>
        </p:grpSpPr>
        <p:sp>
          <p:nvSpPr>
            <p:cNvPr id="65" name="Rectangle à coins arrondis 17"/>
            <p:cNvSpPr/>
            <p:nvPr/>
          </p:nvSpPr>
          <p:spPr>
            <a:xfrm>
              <a:off x="2125767" y="6052776"/>
              <a:ext cx="1519099" cy="662372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400" b="1" dirty="0" smtClean="0"/>
                <a:t>قسم الهندسة المدنية والأشغال العمومية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Groupe 69"/>
            <p:cNvGrpSpPr/>
            <p:nvPr/>
          </p:nvGrpSpPr>
          <p:grpSpPr>
            <a:xfrm>
              <a:off x="2125768" y="3176223"/>
              <a:ext cx="1519098" cy="2840921"/>
              <a:chOff x="2125768" y="3176223"/>
              <a:chExt cx="1519098" cy="2840921"/>
            </a:xfrm>
          </p:grpSpPr>
          <p:sp>
            <p:nvSpPr>
              <p:cNvPr id="67" name="Rectangle à coins arrondis 35"/>
              <p:cNvSpPr/>
              <p:nvPr/>
            </p:nvSpPr>
            <p:spPr>
              <a:xfrm>
                <a:off x="2125768" y="3176223"/>
                <a:ext cx="1519098" cy="2481048"/>
              </a:xfrm>
              <a:prstGeom prst="wedgeRoundRectCallout">
                <a:avLst>
                  <a:gd name="adj1" fmla="val -20833"/>
                  <a:gd name="adj2" fmla="val 51896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DZ" sz="1600" b="1" dirty="0" smtClean="0"/>
                  <a:t>شعبة الهندسة المدنية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DZ" sz="1600" dirty="0" smtClean="0"/>
                  <a:t>1- هندسة مدنية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DZ" sz="1600" dirty="0" smtClean="0"/>
                  <a:t>&amp;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DZ" sz="1600" b="1" dirty="0" smtClean="0"/>
                  <a:t>شعبة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DZ" sz="1600" b="1" dirty="0" smtClean="0"/>
                  <a:t> الأشغال العمومية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DZ" sz="1600" dirty="0" smtClean="0"/>
                  <a:t>2- أشغال عمومية</a:t>
                </a:r>
                <a:endPara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lèche vers le haut 43"/>
              <p:cNvSpPr/>
              <p:nvPr/>
            </p:nvSpPr>
            <p:spPr>
              <a:xfrm>
                <a:off x="2683179" y="5580079"/>
                <a:ext cx="390183" cy="437065"/>
              </a:xfrm>
              <a:prstGeom prst="up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9" name="Groupe 70"/>
          <p:cNvGrpSpPr/>
          <p:nvPr/>
        </p:nvGrpSpPr>
        <p:grpSpPr>
          <a:xfrm>
            <a:off x="1918783" y="4546613"/>
            <a:ext cx="1537505" cy="2154887"/>
            <a:chOff x="3638927" y="4560261"/>
            <a:chExt cx="1537505" cy="2154887"/>
          </a:xfrm>
        </p:grpSpPr>
        <p:sp>
          <p:nvSpPr>
            <p:cNvPr id="70" name="Rectangle à coins arrondis 17"/>
            <p:cNvSpPr/>
            <p:nvPr/>
          </p:nvSpPr>
          <p:spPr>
            <a:xfrm>
              <a:off x="3638927" y="6052776"/>
              <a:ext cx="1519099" cy="662372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400" b="1" dirty="0" smtClean="0"/>
                <a:t>قسم </a:t>
              </a:r>
              <a:r>
                <a:rPr lang="ar-DZ" sz="1400" b="1" dirty="0" err="1" smtClean="0"/>
                <a:t>الطاقاويات</a:t>
              </a:r>
              <a:r>
                <a:rPr lang="ar-DZ" sz="1400" b="1" dirty="0" smtClean="0"/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400" b="1" dirty="0" smtClean="0"/>
                <a:t>وهندسة الطرائق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à coins arrondis 37"/>
            <p:cNvSpPr/>
            <p:nvPr/>
          </p:nvSpPr>
          <p:spPr>
            <a:xfrm>
              <a:off x="3700087" y="4560261"/>
              <a:ext cx="1476345" cy="1112016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b="1" dirty="0" smtClean="0"/>
                <a:t> شعبة هندسة</a:t>
              </a:r>
              <a:r>
                <a:rPr lang="ar-DZ" sz="1600" dirty="0" smtClean="0"/>
                <a:t> ا</a:t>
              </a:r>
              <a:r>
                <a:rPr lang="ar-DZ" sz="1600" b="1" dirty="0" smtClean="0"/>
                <a:t>لطرائق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1- هندسة الطرائق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Flèche vers le haut 45"/>
            <p:cNvSpPr/>
            <p:nvPr/>
          </p:nvSpPr>
          <p:spPr>
            <a:xfrm>
              <a:off x="4278812" y="5580079"/>
              <a:ext cx="390183" cy="437065"/>
            </a:xfrm>
            <a:prstGeom prst="up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1"/>
          <p:cNvGrpSpPr/>
          <p:nvPr/>
        </p:nvGrpSpPr>
        <p:grpSpPr>
          <a:xfrm>
            <a:off x="335059" y="4619457"/>
            <a:ext cx="1519099" cy="2082043"/>
            <a:chOff x="5196041" y="4633105"/>
            <a:chExt cx="1519099" cy="2082043"/>
          </a:xfrm>
        </p:grpSpPr>
        <p:sp>
          <p:nvSpPr>
            <p:cNvPr id="74" name="Rectangle à coins arrondis 17"/>
            <p:cNvSpPr/>
            <p:nvPr/>
          </p:nvSpPr>
          <p:spPr>
            <a:xfrm>
              <a:off x="5196041" y="6052776"/>
              <a:ext cx="1519099" cy="662372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400" b="1" dirty="0" smtClean="0"/>
                <a:t>قسم الري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à coins arrondis 38"/>
            <p:cNvSpPr/>
            <p:nvPr/>
          </p:nvSpPr>
          <p:spPr>
            <a:xfrm>
              <a:off x="5228656" y="4633105"/>
              <a:ext cx="1481097" cy="1049287"/>
            </a:xfrm>
            <a:prstGeom prst="wedgeRoundRectCallout">
              <a:avLst>
                <a:gd name="adj1" fmla="val -20833"/>
                <a:gd name="adj2" fmla="val 51896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b="1" dirty="0" smtClean="0"/>
                <a:t> شعبة الري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DZ" sz="1600" dirty="0" smtClean="0"/>
                <a:t> 1- ري</a:t>
              </a:r>
              <a:endParaRPr lang="fr-F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Flèche vers le haut 50"/>
            <p:cNvSpPr/>
            <p:nvPr/>
          </p:nvSpPr>
          <p:spPr>
            <a:xfrm>
              <a:off x="5748900" y="5580079"/>
              <a:ext cx="390183" cy="437065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05" y="-9161"/>
            <a:ext cx="756555" cy="1220981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4197224" y="2213528"/>
            <a:ext cx="2036733" cy="6391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2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 rot="16200000">
            <a:off x="1779433" y="2493822"/>
            <a:ext cx="1571636" cy="1357322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5" descr="D:\Nouveau dossier (2)\images (1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143512"/>
            <a:ext cx="1500198" cy="164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à coins arrondis 28"/>
          <p:cNvSpPr/>
          <p:nvPr/>
        </p:nvSpPr>
        <p:spPr>
          <a:xfrm>
            <a:off x="57338" y="1028244"/>
            <a:ext cx="1296987" cy="935037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sz="1600" b="1" dirty="0" smtClean="0"/>
              <a:t>شعبة الهندسة </a:t>
            </a:r>
          </a:p>
          <a:p>
            <a:pPr algn="ctr">
              <a:defRPr/>
            </a:pPr>
            <a:r>
              <a:rPr lang="ar-DZ" sz="1600" b="1" dirty="0" smtClean="0"/>
              <a:t>الميكانيكية </a:t>
            </a:r>
            <a:endParaRPr lang="ar-DZ" sz="1100" b="1" dirty="0" smtClean="0"/>
          </a:p>
        </p:txBody>
      </p:sp>
      <p:sp>
        <p:nvSpPr>
          <p:cNvPr id="31" name="Rectangle à coins arrondis 30"/>
          <p:cNvSpPr/>
          <p:nvPr/>
        </p:nvSpPr>
        <p:spPr>
          <a:xfrm>
            <a:off x="43270" y="2135185"/>
            <a:ext cx="1368425" cy="936625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sz="1600" b="1" dirty="0" smtClean="0"/>
              <a:t>شعبة الهندسة   المدنية شعبة</a:t>
            </a:r>
          </a:p>
          <a:p>
            <a:pPr algn="ctr">
              <a:defRPr/>
            </a:pPr>
            <a:r>
              <a:rPr lang="ar-DZ" sz="1600" b="1" dirty="0" smtClean="0"/>
              <a:t> الأشغال العمومية</a:t>
            </a:r>
          </a:p>
          <a:p>
            <a:pPr algn="ctr">
              <a:defRPr/>
            </a:pPr>
            <a:endParaRPr lang="ar-DZ" sz="1600" b="1" dirty="0" smtClean="0"/>
          </a:p>
        </p:txBody>
      </p:sp>
      <p:sp>
        <p:nvSpPr>
          <p:cNvPr id="33" name="Rectangle à coins arrondis 32"/>
          <p:cNvSpPr/>
          <p:nvPr/>
        </p:nvSpPr>
        <p:spPr>
          <a:xfrm>
            <a:off x="43270" y="4301584"/>
            <a:ext cx="1368425" cy="936625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sz="1600" b="1" dirty="0" smtClean="0"/>
              <a:t>شعبة الري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3270" y="3198260"/>
            <a:ext cx="1368425" cy="936625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sz="1600" b="1" dirty="0" smtClean="0"/>
              <a:t>شعبة هندسة</a:t>
            </a:r>
            <a:r>
              <a:rPr lang="ar-DZ" sz="1600" dirty="0" smtClean="0"/>
              <a:t> ا</a:t>
            </a:r>
            <a:r>
              <a:rPr lang="ar-DZ" sz="1600" b="1" dirty="0" smtClean="0"/>
              <a:t>لطرائق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500958" y="0"/>
            <a:ext cx="1643042" cy="1243516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fr-FR" sz="2800" dirty="0" smtClean="0"/>
              <a:t>Doctoral </a:t>
            </a:r>
            <a:r>
              <a:rPr lang="fr-FR" sz="2800" dirty="0" err="1" smtClean="0"/>
              <a:t>degree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7" descr="D:\Nouveau dossier (2)\download (5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352540"/>
            <a:ext cx="79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à coins arrondis 38"/>
          <p:cNvSpPr/>
          <p:nvPr/>
        </p:nvSpPr>
        <p:spPr>
          <a:xfrm>
            <a:off x="1142976" y="5643578"/>
            <a:ext cx="1285884" cy="504825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+ Master 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 rot="16200000" flipH="1">
            <a:off x="1179093" y="1695218"/>
            <a:ext cx="85646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1428728" y="257174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1428728" y="328612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33" idx="3"/>
          </p:cNvCxnSpPr>
          <p:nvPr/>
        </p:nvCxnSpPr>
        <p:spPr>
          <a:xfrm flipV="1">
            <a:off x="1411695" y="3874474"/>
            <a:ext cx="462507" cy="895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000232" y="278605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dirty="0" smtClean="0"/>
              <a:t>مسابقة وطنية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0"/>
            <a:ext cx="785818" cy="1000108"/>
          </a:xfrm>
          <a:prstGeom prst="rect">
            <a:avLst/>
          </a:prstGeom>
        </p:spPr>
      </p:pic>
      <p:sp>
        <p:nvSpPr>
          <p:cNvPr id="24" name="Rectangle à coins arrondis 14"/>
          <p:cNvSpPr/>
          <p:nvPr/>
        </p:nvSpPr>
        <p:spPr>
          <a:xfrm>
            <a:off x="1071538" y="89083"/>
            <a:ext cx="6072230" cy="9110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Times" pitchFamily="18" charset="0"/>
              </a:rPr>
              <a:t>DJILLALI LIABES UNIVERSITY </a:t>
            </a:r>
            <a:r>
              <a:rPr lang="fr-FR" b="1" dirty="0" smtClean="0">
                <a:solidFill>
                  <a:srgbClr val="002060"/>
                </a:solidFill>
                <a:latin typeface="Times" pitchFamily="18" charset="0"/>
                <a:ea typeface="Calibri" panose="020F0502020204030204" pitchFamily="34" charset="0"/>
                <a:cs typeface="Times New Roman" pitchFamily="18" charset="0"/>
              </a:rPr>
              <a:t>OF SIDI BEL-ABBES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Faculty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of </a:t>
            </a:r>
            <a:r>
              <a:rPr lang="fr-FR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Technology</a:t>
            </a:r>
            <a:endParaRPr lang="fr-FR" sz="28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928934"/>
            <a:ext cx="13865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à coins arrondis 42"/>
          <p:cNvSpPr/>
          <p:nvPr/>
        </p:nvSpPr>
        <p:spPr>
          <a:xfrm>
            <a:off x="7429520" y="2214554"/>
            <a:ext cx="1714480" cy="714380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rganigramme : Processus 22"/>
          <p:cNvSpPr/>
          <p:nvPr/>
        </p:nvSpPr>
        <p:spPr>
          <a:xfrm>
            <a:off x="3500462" y="2214554"/>
            <a:ext cx="3857620" cy="2258720"/>
          </a:xfrm>
          <a:prstGeom prst="flowChartProcess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Accredited research laboratories </a:t>
            </a:r>
          </a:p>
          <a:p>
            <a:r>
              <a:rPr lang="en-US" sz="1400" b="1" dirty="0" smtClean="0"/>
              <a:t>1- Materials &amp; Hydrology - LM&amp;H </a:t>
            </a:r>
          </a:p>
          <a:p>
            <a:r>
              <a:rPr lang="en-US" sz="1400" b="1" dirty="0" smtClean="0"/>
              <a:t>2- Materials and reactive systems - LMSR </a:t>
            </a:r>
          </a:p>
          <a:p>
            <a:r>
              <a:rPr lang="en-US" sz="1400" b="1" dirty="0" smtClean="0"/>
              <a:t>3- Mechanics and physics of materials - LMPM </a:t>
            </a:r>
          </a:p>
          <a:p>
            <a:r>
              <a:rPr lang="en-US" sz="1400" b="1" dirty="0" smtClean="0"/>
              <a:t>4- Civil and Environmental Engineering - LGCE </a:t>
            </a:r>
          </a:p>
          <a:p>
            <a:r>
              <a:rPr lang="en-US" sz="1400" b="1" dirty="0" smtClean="0"/>
              <a:t>5- Mechanics of structures and solids - LMSS </a:t>
            </a:r>
          </a:p>
          <a:p>
            <a:r>
              <a:rPr lang="en-US" sz="1400" b="1" dirty="0" smtClean="0"/>
              <a:t>6- Advanced Structures and Materials in Engineering Civil and Public Works – LSMAGCTP</a:t>
            </a:r>
            <a:endParaRPr lang="ar-DZ" sz="1400" b="1" dirty="0" smtClean="0"/>
          </a:p>
          <a:p>
            <a:r>
              <a:rPr lang="fr-FR" sz="1400" b="1" dirty="0" smtClean="0"/>
              <a:t>7- </a:t>
            </a:r>
            <a:r>
              <a:rPr lang="en-US" sz="1400" b="1" dirty="0" smtClean="0"/>
              <a:t>Process, materials and environmental engineering -LGPME</a:t>
            </a:r>
            <a:endParaRPr lang="fr-FR" sz="1400" b="1" dirty="0" smtClean="0"/>
          </a:p>
        </p:txBody>
      </p:sp>
      <p:sp>
        <p:nvSpPr>
          <p:cNvPr id="25" name="Rectangle à coins arrondis 24"/>
          <p:cNvSpPr/>
          <p:nvPr/>
        </p:nvSpPr>
        <p:spPr>
          <a:xfrm>
            <a:off x="2357422" y="4643446"/>
            <a:ext cx="2857520" cy="2143140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OPPORTUNITIES</a:t>
            </a:r>
            <a:r>
              <a:rPr lang="en-US" sz="16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 Advanced training abroad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 Residential training abroad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 Doctorate in joint supervision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Participation in national and international congresses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Educational experience</a:t>
            </a:r>
            <a:r>
              <a:rPr lang="ar-DZ" sz="1600" dirty="0" smtClean="0"/>
              <a:t> ....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86380" y="4643446"/>
            <a:ext cx="2500330" cy="2143140"/>
          </a:xfrm>
          <a:prstGeom prst="wedgeRoundRectCallout">
            <a:avLst>
              <a:gd name="adj1" fmla="val -20833"/>
              <a:gd name="adj2" fmla="val 5189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b="1" dirty="0" smtClean="0">
                <a:solidFill>
                  <a:srgbClr val="FF0000"/>
                </a:solidFill>
              </a:rPr>
              <a:t>الفرص المتاحة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r" rtl="1">
              <a:buFont typeface="Arial" pitchFamily="34" charset="0"/>
              <a:buChar char="•"/>
              <a:defRPr/>
            </a:pPr>
            <a:r>
              <a:rPr lang="en-US" sz="1600" dirty="0" smtClean="0"/>
              <a:t> </a:t>
            </a:r>
            <a:r>
              <a:rPr lang="ar-DZ" sz="1600" dirty="0" smtClean="0"/>
              <a:t>التربص في الخارج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DZ" sz="1600" dirty="0" smtClean="0"/>
              <a:t> المنح في الخارج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DZ" sz="1600" dirty="0" smtClean="0"/>
              <a:t>الإشراف المشترك في الدكتوراه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DZ" sz="1600" dirty="0" smtClean="0"/>
              <a:t>المشاركة في المؤتمرات الوطنية والدولية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DZ" sz="1600" dirty="0" smtClean="0"/>
              <a:t>الخبرة في التدريس.....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928926" y="1142984"/>
            <a:ext cx="478634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dirty="0" smtClean="0"/>
              <a:t> </a:t>
            </a:r>
            <a:r>
              <a:rPr lang="ar-DZ" sz="2800" b="1" dirty="0" smtClean="0"/>
              <a:t>تكوين الدكتوراه في خدمة التنمية الوطنية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11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4" grpId="0" animBg="1"/>
      <p:bldP spid="36" grpId="0"/>
      <p:bldP spid="39" grpId="0" animBg="1"/>
      <p:bldP spid="24" grpId="0" animBg="1"/>
      <p:bldP spid="43" grpId="0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83"/>
          <p:cNvSpPr/>
          <p:nvPr/>
        </p:nvSpPr>
        <p:spPr>
          <a:xfrm>
            <a:off x="1928794" y="214290"/>
            <a:ext cx="2643206" cy="250033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4" name="Ellipse 83"/>
          <p:cNvSpPr/>
          <p:nvPr/>
        </p:nvSpPr>
        <p:spPr>
          <a:xfrm>
            <a:off x="571472" y="1285860"/>
            <a:ext cx="2643206" cy="250033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5" name="Ellipse 82"/>
          <p:cNvSpPr/>
          <p:nvPr/>
        </p:nvSpPr>
        <p:spPr>
          <a:xfrm>
            <a:off x="571472" y="2786058"/>
            <a:ext cx="2643206" cy="257176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643174" y="2571744"/>
            <a:ext cx="3429024" cy="16430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 smtClean="0">
                <a:solidFill>
                  <a:schemeClr val="tx1"/>
                </a:solidFill>
              </a:rPr>
              <a:t>الأعمال التطبيقية والتربص في الوسط المهني</a:t>
            </a:r>
            <a:endParaRPr lang="fr-F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llipse 84"/>
          <p:cNvSpPr/>
          <p:nvPr/>
        </p:nvSpPr>
        <p:spPr>
          <a:xfrm>
            <a:off x="2143108" y="4071942"/>
            <a:ext cx="2714644" cy="257176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9" name="Ellipse 83"/>
          <p:cNvSpPr/>
          <p:nvPr/>
        </p:nvSpPr>
        <p:spPr>
          <a:xfrm>
            <a:off x="4214810" y="4000504"/>
            <a:ext cx="2786082" cy="257176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6" name="Ellipse 86"/>
          <p:cNvSpPr/>
          <p:nvPr/>
        </p:nvSpPr>
        <p:spPr>
          <a:xfrm>
            <a:off x="5500694" y="2928934"/>
            <a:ext cx="2643206" cy="257176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8" name="Ellipse 83"/>
          <p:cNvSpPr/>
          <p:nvPr/>
        </p:nvSpPr>
        <p:spPr>
          <a:xfrm>
            <a:off x="5715008" y="1214422"/>
            <a:ext cx="2786082" cy="257176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7" name="Ellipse 83"/>
          <p:cNvSpPr/>
          <p:nvPr/>
        </p:nvSpPr>
        <p:spPr>
          <a:xfrm>
            <a:off x="4071934" y="214290"/>
            <a:ext cx="2643206" cy="250033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5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11" grpId="0"/>
      <p:bldP spid="2" grpId="0" animBg="1"/>
      <p:bldP spid="9" grpId="0" animBg="1"/>
      <p:bldP spid="6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2582</TotalTime>
  <Words>326</Words>
  <Application>Microsoft Office PowerPoint</Application>
  <PresentationFormat>On-screen Show (4:3)</PresentationFormat>
  <Paragraphs>104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</dc:creator>
  <cp:lastModifiedBy>Be creative</cp:lastModifiedBy>
  <cp:revision>184</cp:revision>
  <dcterms:created xsi:type="dcterms:W3CDTF">2022-06-21T20:37:17Z</dcterms:created>
  <dcterms:modified xsi:type="dcterms:W3CDTF">2025-07-23T19:13:03Z</dcterms:modified>
</cp:coreProperties>
</file>