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CD475-1EC7-477D-BA9B-5BA26B2DCF4F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C0B04-307A-418D-A9DA-BA07BF7CEF4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54975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F46166-D0EF-4C45-9CC8-DC6FEA653A9D}" type="slidenum">
              <a:rPr lang="fr-FR" smtClean="0"/>
              <a:pPr/>
              <a:t>3</a:t>
            </a:fld>
            <a:endParaRPr lang="fr-FR" smtClean="0"/>
          </a:p>
        </p:txBody>
      </p:sp>
    </p:spTree>
    <p:extLst>
      <p:ext uri="{BB962C8B-B14F-4D97-AF65-F5344CB8AC3E}">
        <p14:creationId xmlns="" xmlns:p14="http://schemas.microsoft.com/office/powerpoint/2010/main" val="381284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7378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3747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0224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5211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6962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54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7106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162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5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935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540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BB02-5C7B-4309-8E37-594453D0D39A}" type="datetimeFigureOut">
              <a:rPr lang="fr-FR" smtClean="0"/>
              <a:pPr/>
              <a:t>12/07/2023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BFA8-158E-4BB2-81CE-F041E7D98F7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9890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98"/>
          <p:cNvSpPr/>
          <p:nvPr/>
        </p:nvSpPr>
        <p:spPr>
          <a:xfrm>
            <a:off x="847534" y="5429264"/>
            <a:ext cx="1367012" cy="574675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Bac </a:t>
            </a:r>
          </a:p>
        </p:txBody>
      </p:sp>
      <p:sp>
        <p:nvSpPr>
          <p:cNvPr id="6" name="Rectangle à coins arrondis 14"/>
          <p:cNvSpPr/>
          <p:nvPr/>
        </p:nvSpPr>
        <p:spPr>
          <a:xfrm>
            <a:off x="1785918" y="71414"/>
            <a:ext cx="6500858" cy="9110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>
                <a:solidFill>
                  <a:srgbClr val="002060"/>
                </a:solidFill>
                <a:latin typeface="Times" pitchFamily="18" charset="0"/>
              </a:rPr>
              <a:t>    DJILLALI LIABES UNIVERSITY </a:t>
            </a:r>
            <a:r>
              <a:rPr lang="fr-FR" sz="1600" b="1" dirty="0" smtClean="0">
                <a:solidFill>
                  <a:srgbClr val="002060"/>
                </a:solidFill>
                <a:latin typeface="Times" pitchFamily="18" charset="0"/>
                <a:ea typeface="Calibri" panose="020F0502020204030204" pitchFamily="34" charset="0"/>
                <a:cs typeface="Times New Roman" pitchFamily="18" charset="0"/>
              </a:rPr>
              <a:t>OF SIDI BEL-ABBES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Faculty</a:t>
            </a:r>
            <a:r>
              <a:rPr lang="fr-FR" sz="28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of </a:t>
            </a: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Technology</a:t>
            </a:r>
            <a:endParaRPr lang="fr-FR" sz="2800" b="1" dirty="0" smtClean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80" y="-24"/>
            <a:ext cx="857256" cy="1285860"/>
          </a:xfrm>
          <a:prstGeom prst="rect">
            <a:avLst/>
          </a:prstGeom>
        </p:spPr>
      </p:pic>
      <p:sp>
        <p:nvSpPr>
          <p:cNvPr id="8" name="Rectangle à coins arrondis 39"/>
          <p:cNvSpPr/>
          <p:nvPr/>
        </p:nvSpPr>
        <p:spPr>
          <a:xfrm>
            <a:off x="6858016" y="642942"/>
            <a:ext cx="2285984" cy="1214422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cene3d>
              <a:camera prst="isometricOffAxis1Right"/>
              <a:lightRig rig="threePt" dir="t"/>
            </a:scene3d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 smtClean="0">
                <a:solidFill>
                  <a:srgbClr val="FF0000"/>
                </a:solidFill>
              </a:rPr>
              <a:t>Bachelor's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degree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à coins arrondis 17"/>
          <p:cNvSpPr/>
          <p:nvPr/>
        </p:nvSpPr>
        <p:spPr>
          <a:xfrm>
            <a:off x="43270" y="6107151"/>
            <a:ext cx="1857356" cy="64958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Department of Basic Education in Science &amp; Technology</a:t>
            </a:r>
            <a:endParaRPr lang="fr-FR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à coins arrondis 5"/>
          <p:cNvSpPr/>
          <p:nvPr/>
        </p:nvSpPr>
        <p:spPr>
          <a:xfrm>
            <a:off x="-32" y="4429132"/>
            <a:ext cx="1879037" cy="85725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1st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licence (L1)</a:t>
            </a:r>
            <a:endParaRPr lang="fr-FR" sz="1200" b="1" dirty="0" smtClean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Common  ground ST</a:t>
            </a:r>
            <a:endParaRPr lang="fr-FR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à coins arrondis 26"/>
          <p:cNvSpPr/>
          <p:nvPr/>
        </p:nvSpPr>
        <p:spPr>
          <a:xfrm>
            <a:off x="55168" y="857232"/>
            <a:ext cx="1916928" cy="2714644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2nd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license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(L2)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/>
              <a:t>Courses </a:t>
            </a:r>
            <a:r>
              <a:rPr lang="fr-FR" sz="1600" b="1" dirty="0" err="1" smtClean="0"/>
              <a:t>offered</a:t>
            </a:r>
            <a:r>
              <a:rPr lang="fr-FR" sz="1600" b="1" dirty="0" smtClean="0"/>
              <a:t> :</a:t>
            </a:r>
            <a:endParaRPr lang="fr-FR" sz="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Aeronautics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/>
              <a:t>Civil engineering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fr-FR" sz="1400" dirty="0" err="1" smtClean="0"/>
              <a:t>Mechanical</a:t>
            </a:r>
            <a:r>
              <a:rPr lang="fr-FR" sz="1400" dirty="0" smtClean="0"/>
              <a:t> Engineering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Engineering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Hydraulic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fr-F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/>
              <a:t>Public </a:t>
            </a:r>
            <a:r>
              <a:rPr lang="fr-FR" sz="1400" dirty="0" err="1" smtClean="0"/>
              <a:t>works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à coins arrondis 32"/>
          <p:cNvSpPr/>
          <p:nvPr/>
        </p:nvSpPr>
        <p:spPr>
          <a:xfrm>
            <a:off x="4071934" y="1928802"/>
            <a:ext cx="2786082" cy="576263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FF0000"/>
                </a:solidFill>
                <a:latin typeface="Times" pitchFamily="18" charset="0"/>
              </a:rPr>
              <a:t>3rd </a:t>
            </a:r>
            <a:r>
              <a:rPr lang="fr-FR" sz="2000" b="1" dirty="0" err="1" smtClean="0">
                <a:solidFill>
                  <a:srgbClr val="FF0000"/>
                </a:solidFill>
                <a:latin typeface="Times" pitchFamily="18" charset="0"/>
              </a:rPr>
              <a:t>year</a:t>
            </a:r>
            <a:r>
              <a:rPr lang="fr-FR" sz="2000" b="1" dirty="0" smtClean="0">
                <a:solidFill>
                  <a:srgbClr val="FF0000"/>
                </a:solidFill>
                <a:latin typeface="Times" pitchFamily="18" charset="0"/>
              </a:rPr>
              <a:t> of </a:t>
            </a:r>
            <a:r>
              <a:rPr lang="fr-FR" sz="2000" b="1" dirty="0" err="1" smtClean="0">
                <a:solidFill>
                  <a:srgbClr val="FF0000"/>
                </a:solidFill>
                <a:latin typeface="Times" pitchFamily="18" charset="0"/>
              </a:rPr>
              <a:t>license</a:t>
            </a:r>
            <a:r>
              <a:rPr lang="fr-FR" sz="2000" b="1" dirty="0" smtClean="0">
                <a:solidFill>
                  <a:srgbClr val="FF0000"/>
                </a:solidFill>
                <a:latin typeface="Times" pitchFamily="18" charset="0"/>
              </a:rPr>
              <a:t> (</a:t>
            </a:r>
            <a:r>
              <a:rPr lang="fr-FR" sz="2000" b="1" dirty="0" smtClean="0">
                <a:solidFill>
                  <a:srgbClr val="FF0000"/>
                </a:solidFill>
                <a:latin typeface="Times" pitchFamily="18" charset="0"/>
                <a:cs typeface="Times New Roman" pitchFamily="18" charset="0"/>
              </a:rPr>
              <a:t>L3</a:t>
            </a:r>
            <a:r>
              <a:rPr lang="fr-FR" sz="2000" b="1" dirty="0" smtClean="0">
                <a:solidFill>
                  <a:srgbClr val="FF0000"/>
                </a:solidFill>
                <a:latin typeface="Times" pitchFamily="18" charset="0"/>
              </a:rPr>
              <a:t>)</a:t>
            </a:r>
            <a:endParaRPr lang="fr-FR" sz="2000" b="1" dirty="0">
              <a:solidFill>
                <a:srgbClr val="FF0000"/>
              </a:solidFill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18" name="Rectangle à coins arrondis 35"/>
          <p:cNvSpPr/>
          <p:nvPr/>
        </p:nvSpPr>
        <p:spPr>
          <a:xfrm>
            <a:off x="4064202" y="3286124"/>
            <a:ext cx="1668777" cy="243315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Civil Engineering</a:t>
            </a: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/>
              <a:t>Civil Engineering </a:t>
            </a:r>
            <a:endParaRPr lang="fr-FR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Public</a:t>
            </a:r>
            <a:r>
              <a:rPr lang="en-US" sz="1600" b="1" dirty="0" smtClean="0"/>
              <a:t> Works</a:t>
            </a: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/>
              <a:t>Public Works</a:t>
            </a:r>
            <a:endParaRPr lang="fr-FR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à coins arrondis 37"/>
          <p:cNvSpPr/>
          <p:nvPr/>
        </p:nvSpPr>
        <p:spPr>
          <a:xfrm>
            <a:off x="5793641" y="4643446"/>
            <a:ext cx="1621811" cy="1090551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Process</a:t>
            </a:r>
            <a:r>
              <a:rPr lang="fr-FR" sz="1600" b="1" dirty="0" smtClean="0"/>
              <a:t> engineering</a:t>
            </a:r>
            <a:endParaRPr lang="fr-FR" sz="6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engineering</a:t>
            </a:r>
            <a:endParaRPr lang="fr-FR" sz="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à coins arrondis 38"/>
          <p:cNvSpPr/>
          <p:nvPr/>
        </p:nvSpPr>
        <p:spPr>
          <a:xfrm>
            <a:off x="7472822" y="4714884"/>
            <a:ext cx="1627032" cy="1029032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Hydraulics</a:t>
            </a:r>
            <a:endParaRPr lang="fr-FR" sz="1600" b="1" dirty="0" smtClean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6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1400" dirty="0" err="1" smtClean="0"/>
              <a:t>Hydraulics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3" descr="D:\Nouveau dossier (2)\images (12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0712" y="1888069"/>
            <a:ext cx="1311469" cy="1326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24" descr="D:\Nouveau dossier (2)\images (11)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4" y="3571876"/>
            <a:ext cx="571472" cy="857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Ellipse 84"/>
          <p:cNvSpPr/>
          <p:nvPr/>
        </p:nvSpPr>
        <p:spPr>
          <a:xfrm>
            <a:off x="7572396" y="3312607"/>
            <a:ext cx="833316" cy="830773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27" name="Ellipse 85"/>
          <p:cNvSpPr/>
          <p:nvPr/>
        </p:nvSpPr>
        <p:spPr>
          <a:xfrm>
            <a:off x="8264545" y="2559146"/>
            <a:ext cx="808049" cy="798416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28" name="Ellipse 83"/>
          <p:cNvSpPr/>
          <p:nvPr/>
        </p:nvSpPr>
        <p:spPr>
          <a:xfrm>
            <a:off x="8264545" y="1625381"/>
            <a:ext cx="813516" cy="803487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29" name="Ellipse 82"/>
          <p:cNvSpPr/>
          <p:nvPr/>
        </p:nvSpPr>
        <p:spPr>
          <a:xfrm>
            <a:off x="6858016" y="2559146"/>
            <a:ext cx="818436" cy="798416"/>
          </a:xfrm>
          <a:prstGeom prst="ellipse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30" name="Ellipse 86"/>
          <p:cNvSpPr/>
          <p:nvPr/>
        </p:nvSpPr>
        <p:spPr>
          <a:xfrm>
            <a:off x="6876256" y="1625381"/>
            <a:ext cx="827906" cy="803487"/>
          </a:xfrm>
          <a:prstGeom prst="ellipse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pic>
        <p:nvPicPr>
          <p:cNvPr id="4" name="Picture 3" descr="D:\Nouveau dossier (2)\download (7).jpe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5357826"/>
            <a:ext cx="642910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à coins arrondis 17"/>
          <p:cNvSpPr/>
          <p:nvPr/>
        </p:nvSpPr>
        <p:spPr>
          <a:xfrm>
            <a:off x="2278282" y="6107151"/>
            <a:ext cx="1668778" cy="64958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err="1" smtClean="0"/>
              <a:t>Department</a:t>
            </a:r>
            <a:r>
              <a:rPr lang="fr-FR" sz="1400" b="1" dirty="0" smtClean="0"/>
              <a:t> of </a:t>
            </a:r>
            <a:r>
              <a:rPr lang="fr-FR" sz="1400" b="1" dirty="0" err="1" smtClean="0"/>
              <a:t>Mechanical</a:t>
            </a:r>
            <a:r>
              <a:rPr lang="fr-FR" sz="1400" b="1" dirty="0" smtClean="0"/>
              <a:t> Engineering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à coins arrondis 17"/>
          <p:cNvSpPr/>
          <p:nvPr/>
        </p:nvSpPr>
        <p:spPr>
          <a:xfrm>
            <a:off x="4008142" y="6107151"/>
            <a:ext cx="1668778" cy="64958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Department of Civil Engineering and Public Works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à coins arrondis 17"/>
          <p:cNvSpPr/>
          <p:nvPr/>
        </p:nvSpPr>
        <p:spPr>
          <a:xfrm>
            <a:off x="5726454" y="6107151"/>
            <a:ext cx="1668778" cy="64958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/>
              <a:t>Department of Energy and Process Engineering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à coins arrondis 17"/>
          <p:cNvSpPr/>
          <p:nvPr/>
        </p:nvSpPr>
        <p:spPr>
          <a:xfrm>
            <a:off x="7436993" y="6107151"/>
            <a:ext cx="1668778" cy="64958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err="1" smtClean="0"/>
              <a:t>Department</a:t>
            </a:r>
            <a:r>
              <a:rPr lang="fr-FR" sz="1400" b="1" dirty="0" smtClean="0"/>
              <a:t> of </a:t>
            </a:r>
            <a:r>
              <a:rPr lang="fr-FR" sz="1400" b="1" dirty="0" err="1" smtClean="0"/>
              <a:t>Hydraulics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>
            <a:stCxn id="13" idx="2"/>
            <a:endCxn id="15" idx="0"/>
          </p:cNvCxnSpPr>
          <p:nvPr/>
        </p:nvCxnSpPr>
        <p:spPr>
          <a:xfrm rot="5400000">
            <a:off x="4091400" y="1554260"/>
            <a:ext cx="422771" cy="2324381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3" idx="2"/>
            <a:endCxn id="18" idx="0"/>
          </p:cNvCxnSpPr>
          <p:nvPr/>
        </p:nvCxnSpPr>
        <p:spPr>
          <a:xfrm rot="5400000">
            <a:off x="4791254" y="2612402"/>
            <a:ext cx="781059" cy="56638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3" idx="2"/>
            <a:endCxn id="22" idx="0"/>
          </p:cNvCxnSpPr>
          <p:nvPr/>
        </p:nvCxnSpPr>
        <p:spPr>
          <a:xfrm rot="16200000" flipH="1">
            <a:off x="4965571" y="3004469"/>
            <a:ext cx="2138381" cy="113957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3" idx="2"/>
            <a:endCxn id="23" idx="0"/>
          </p:cNvCxnSpPr>
          <p:nvPr/>
        </p:nvCxnSpPr>
        <p:spPr>
          <a:xfrm rot="16200000" flipH="1">
            <a:off x="5770747" y="2199292"/>
            <a:ext cx="2209819" cy="2821363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à coins arrondis 5"/>
          <p:cNvSpPr/>
          <p:nvPr/>
        </p:nvSpPr>
        <p:spPr>
          <a:xfrm>
            <a:off x="857224" y="3972368"/>
            <a:ext cx="1357322" cy="428628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Ranking</a:t>
            </a:r>
            <a:r>
              <a:rPr lang="fr-FR" sz="1600" b="1" dirty="0" smtClean="0"/>
              <a:t> and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/>
              <a:t>orientation</a:t>
            </a:r>
            <a:endParaRPr lang="fr-F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 rot="5400000" flipH="1" flipV="1">
            <a:off x="572266" y="5642784"/>
            <a:ext cx="714380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5400000" flipH="1" flipV="1">
            <a:off x="572266" y="3999710"/>
            <a:ext cx="714380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2000232" y="2212966"/>
            <a:ext cx="2071702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Rectangle à coins arrondis 17"/>
          <p:cNvSpPr/>
          <p:nvPr/>
        </p:nvSpPr>
        <p:spPr>
          <a:xfrm>
            <a:off x="2143108" y="1857364"/>
            <a:ext cx="1668778" cy="285752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err="1" smtClean="0"/>
              <a:t>Specialties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à coins arrondis 33"/>
          <p:cNvSpPr/>
          <p:nvPr/>
        </p:nvSpPr>
        <p:spPr>
          <a:xfrm>
            <a:off x="2306205" y="2927836"/>
            <a:ext cx="1668778" cy="2784128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Mechanical</a:t>
            </a:r>
            <a:r>
              <a:rPr lang="fr-FR" sz="1600" b="1" dirty="0" smtClean="0"/>
              <a:t> Engineering</a:t>
            </a:r>
            <a:endParaRPr lang="fr-FR" sz="6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Energetics</a:t>
            </a:r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1400" dirty="0" err="1" smtClean="0"/>
              <a:t>Mechanical</a:t>
            </a:r>
            <a:r>
              <a:rPr lang="fr-FR" sz="1400" dirty="0" smtClean="0"/>
              <a:t> construction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Materials</a:t>
            </a:r>
            <a:r>
              <a:rPr lang="fr-FR" sz="1400" dirty="0" smtClean="0"/>
              <a:t> Engineering</a:t>
            </a:r>
            <a:endParaRPr lang="fr-FR" sz="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6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Aeronautics</a:t>
            </a:r>
            <a:endParaRPr lang="fr-FR" sz="4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err="1" smtClean="0"/>
              <a:t>Aeronautics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Flèche vers le haut 34"/>
          <p:cNvSpPr/>
          <p:nvPr/>
        </p:nvSpPr>
        <p:spPr>
          <a:xfrm>
            <a:off x="2928926" y="5643578"/>
            <a:ext cx="428628" cy="428628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vers le haut 43"/>
          <p:cNvSpPr/>
          <p:nvPr/>
        </p:nvSpPr>
        <p:spPr>
          <a:xfrm>
            <a:off x="4643438" y="5643578"/>
            <a:ext cx="428628" cy="428628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Flèche vers le haut 45"/>
          <p:cNvSpPr/>
          <p:nvPr/>
        </p:nvSpPr>
        <p:spPr>
          <a:xfrm>
            <a:off x="6429388" y="5643578"/>
            <a:ext cx="428628" cy="428628"/>
          </a:xfrm>
          <a:prstGeom prst="up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lèche vers le haut 50"/>
          <p:cNvSpPr/>
          <p:nvPr/>
        </p:nvSpPr>
        <p:spPr>
          <a:xfrm>
            <a:off x="8044326" y="5643578"/>
            <a:ext cx="428628" cy="428628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0205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10" grpId="0" animBg="1"/>
      <p:bldP spid="11" grpId="0" animBg="1"/>
      <p:bldP spid="12" grpId="0" animBg="1"/>
      <p:bldP spid="13" grpId="0" animBg="1"/>
      <p:bldP spid="18" grpId="0" animBg="1"/>
      <p:bldP spid="22" grpId="0" animBg="1"/>
      <p:bldP spid="22" grpId="1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47" grpId="0" animBg="1"/>
      <p:bldP spid="48" grpId="0" animBg="1"/>
      <p:bldP spid="49" grpId="0" animBg="1"/>
      <p:bldP spid="49" grpId="1" animBg="1"/>
      <p:bldP spid="50" grpId="0" animBg="1"/>
      <p:bldP spid="39" grpId="0" animBg="1"/>
      <p:bldP spid="45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à coins arrondis 5"/>
          <p:cNvSpPr/>
          <p:nvPr/>
        </p:nvSpPr>
        <p:spPr>
          <a:xfrm>
            <a:off x="571472" y="4500570"/>
            <a:ext cx="1428760" cy="714380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err="1" smtClean="0"/>
              <a:t>Ranking</a:t>
            </a:r>
            <a:r>
              <a:rPr lang="fr-FR" b="1" dirty="0" smtClean="0"/>
              <a:t> and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/>
              <a:t>orientation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à coins arrondis 98"/>
          <p:cNvSpPr/>
          <p:nvPr/>
        </p:nvSpPr>
        <p:spPr>
          <a:xfrm>
            <a:off x="571472" y="5517481"/>
            <a:ext cx="1357321" cy="769039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b="1" dirty="0" err="1" smtClean="0"/>
              <a:t>Bachelor's</a:t>
            </a:r>
            <a:r>
              <a:rPr lang="fr-FR" b="1" dirty="0" smtClean="0"/>
              <a:t> </a:t>
            </a:r>
            <a:r>
              <a:rPr lang="fr-FR" b="1" dirty="0" err="1" smtClean="0"/>
              <a:t>degree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à coins arrondis 33"/>
          <p:cNvSpPr/>
          <p:nvPr/>
        </p:nvSpPr>
        <p:spPr>
          <a:xfrm>
            <a:off x="1931226" y="1357298"/>
            <a:ext cx="1740216" cy="4143404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err="1" smtClean="0">
                <a:solidFill>
                  <a:schemeClr val="tx1"/>
                </a:solidFill>
              </a:rPr>
              <a:t>Mechanical</a:t>
            </a:r>
            <a:r>
              <a:rPr lang="fr-FR" sz="2000" b="1" dirty="0" smtClean="0">
                <a:solidFill>
                  <a:schemeClr val="tx1"/>
                </a:solidFill>
              </a:rPr>
              <a:t> Engineering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dirty="0" smtClean="0"/>
              <a:t>1.</a:t>
            </a:r>
            <a:r>
              <a:rPr lang="fr-FR" sz="1400" dirty="0" smtClean="0"/>
              <a:t> </a:t>
            </a:r>
            <a:r>
              <a:rPr lang="fr-FR" sz="1400" dirty="0" err="1" smtClean="0"/>
              <a:t>Energetics</a:t>
            </a:r>
            <a:endParaRPr lang="fr-FR" sz="1400" dirty="0" smtClean="0"/>
          </a:p>
          <a:p>
            <a:r>
              <a:rPr lang="fr-FR" sz="1400" b="1" dirty="0" smtClean="0"/>
              <a:t>2. </a:t>
            </a:r>
            <a:r>
              <a:rPr lang="fr-FR" sz="1400" dirty="0" err="1" smtClean="0"/>
              <a:t>Renewable</a:t>
            </a:r>
            <a:r>
              <a:rPr lang="fr-FR" sz="1400" dirty="0" smtClean="0"/>
              <a:t> </a:t>
            </a:r>
            <a:r>
              <a:rPr lang="fr-FR" sz="1400" dirty="0" err="1" smtClean="0"/>
              <a:t>energies</a:t>
            </a:r>
            <a:r>
              <a:rPr lang="fr-FR" sz="1400" dirty="0" smtClean="0"/>
              <a:t> in </a:t>
            </a:r>
            <a:r>
              <a:rPr lang="fr-FR" sz="1400" dirty="0" err="1" smtClean="0"/>
              <a:t>mechanics</a:t>
            </a:r>
            <a:endParaRPr lang="fr-FR" sz="1400" dirty="0" smtClean="0"/>
          </a:p>
          <a:p>
            <a:r>
              <a:rPr lang="fr-FR" sz="1400" b="1" dirty="0" smtClean="0"/>
              <a:t>3. </a:t>
            </a:r>
            <a:r>
              <a:rPr lang="fr-FR" sz="1400" dirty="0" err="1" smtClean="0"/>
              <a:t>Mechanical</a:t>
            </a:r>
            <a:r>
              <a:rPr lang="fr-FR" sz="1400" dirty="0" smtClean="0"/>
              <a:t> construction</a:t>
            </a:r>
          </a:p>
          <a:p>
            <a:r>
              <a:rPr lang="fr-FR" sz="1400" b="1" dirty="0" smtClean="0"/>
              <a:t>4. </a:t>
            </a:r>
            <a:r>
              <a:rPr lang="fr-FR" sz="1400" dirty="0" err="1" smtClean="0"/>
              <a:t>Materials</a:t>
            </a:r>
            <a:r>
              <a:rPr lang="fr-FR" sz="1400" dirty="0" smtClean="0"/>
              <a:t> Engineering</a:t>
            </a:r>
            <a:endParaRPr lang="fr-FR" sz="1400" dirty="0" smtClean="0"/>
          </a:p>
          <a:p>
            <a:r>
              <a:rPr lang="fr-FR" sz="1400" b="1" dirty="0" smtClean="0"/>
              <a:t>5. </a:t>
            </a:r>
            <a:r>
              <a:rPr lang="fr-FR" sz="1400" dirty="0" err="1" smtClean="0"/>
              <a:t>Mechanical</a:t>
            </a:r>
            <a:r>
              <a:rPr lang="fr-FR" sz="1400" dirty="0" smtClean="0"/>
              <a:t> and production </a:t>
            </a:r>
            <a:r>
              <a:rPr lang="fr-FR" sz="1400" dirty="0" err="1" smtClean="0"/>
              <a:t>manufacturing</a:t>
            </a:r>
            <a:endParaRPr lang="fr-FR" sz="1400" dirty="0" smtClean="0"/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err="1" smtClean="0">
                <a:solidFill>
                  <a:schemeClr val="tx1"/>
                </a:solidFill>
              </a:rPr>
              <a:t>Aeronautics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fr-FR" sz="1400" dirty="0" err="1" smtClean="0"/>
              <a:t>Aeronautical</a:t>
            </a:r>
            <a:r>
              <a:rPr lang="fr-FR" sz="1400" dirty="0" smtClean="0"/>
              <a:t> structures</a:t>
            </a:r>
            <a:endParaRPr lang="fr-FR" sz="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à coins arrondis 35"/>
          <p:cNvSpPr/>
          <p:nvPr/>
        </p:nvSpPr>
        <p:spPr>
          <a:xfrm>
            <a:off x="3771016" y="1685254"/>
            <a:ext cx="1718950" cy="3805594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Civil Engineering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fr-FR" sz="1400" dirty="0" err="1" smtClean="0"/>
              <a:t>Metallic</a:t>
            </a:r>
            <a:r>
              <a:rPr lang="fr-FR" sz="1400" dirty="0" smtClean="0"/>
              <a:t> and mixed construction</a:t>
            </a:r>
          </a:p>
          <a:p>
            <a:pPr marL="342900" indent="-342900">
              <a:buAutoNum type="arabicPeriod"/>
            </a:pPr>
            <a:r>
              <a:rPr lang="fr-FR" sz="1400" dirty="0" err="1" smtClean="0"/>
              <a:t>Geotech</a:t>
            </a:r>
            <a:endParaRPr lang="fr-FR" sz="1400" dirty="0" smtClean="0"/>
          </a:p>
          <a:p>
            <a:pPr marL="342900" indent="-342900">
              <a:buAutoNum type="arabicPeriod"/>
            </a:pPr>
            <a:r>
              <a:rPr lang="fr-FR" sz="1400" dirty="0" err="1" smtClean="0"/>
              <a:t>Materials</a:t>
            </a:r>
            <a:r>
              <a:rPr lang="fr-FR" sz="1400" dirty="0" smtClean="0"/>
              <a:t> in civil engineering</a:t>
            </a:r>
          </a:p>
          <a:p>
            <a:pPr marL="342900" indent="-342900">
              <a:buAutoNum type="arabicPeriod"/>
            </a:pPr>
            <a:r>
              <a:rPr lang="fr-FR" sz="1400" dirty="0" smtClean="0"/>
              <a:t>Structures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Public Works</a:t>
            </a:r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  <a:defRPr/>
            </a:pPr>
            <a:r>
              <a:rPr lang="fr-FR" sz="1400" dirty="0" err="1" smtClean="0"/>
              <a:t>Tracks</a:t>
            </a:r>
            <a:endParaRPr lang="fr-FR" sz="1400" dirty="0" smtClean="0"/>
          </a:p>
          <a:p>
            <a:pPr marL="342900" indent="-342900">
              <a:defRPr/>
            </a:pPr>
            <a:r>
              <a:rPr lang="fr-FR" sz="1400" dirty="0" smtClean="0"/>
              <a:t>structures</a:t>
            </a:r>
            <a:endParaRPr lang="fr-FR" sz="1400" dirty="0"/>
          </a:p>
        </p:txBody>
      </p:sp>
      <p:sp>
        <p:nvSpPr>
          <p:cNvPr id="13" name="Rectangle à coins arrondis 37"/>
          <p:cNvSpPr/>
          <p:nvPr/>
        </p:nvSpPr>
        <p:spPr>
          <a:xfrm>
            <a:off x="5601200" y="3270958"/>
            <a:ext cx="1685444" cy="2214578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/>
              <a:t>Energy and Process Engineering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1400" b="1" dirty="0" smtClean="0"/>
              <a:t>1. </a:t>
            </a:r>
            <a:r>
              <a:rPr lang="fr-FR" sz="1400" dirty="0" err="1" smtClean="0"/>
              <a:t>Chemical</a:t>
            </a:r>
            <a:r>
              <a:rPr lang="fr-FR" sz="1400" dirty="0" smtClean="0"/>
              <a:t> engineering</a:t>
            </a:r>
          </a:p>
          <a:p>
            <a:r>
              <a:rPr lang="fr-FR" sz="1400" b="1" dirty="0" smtClean="0"/>
              <a:t>2. </a:t>
            </a:r>
            <a:r>
              <a:rPr lang="en-US" sz="1400" dirty="0" smtClean="0"/>
              <a:t>Environment </a:t>
            </a:r>
            <a:r>
              <a:rPr lang="en-US" sz="1400" dirty="0" smtClean="0"/>
              <a:t>processes </a:t>
            </a:r>
            <a:r>
              <a:rPr lang="fr-FR" sz="1400" dirty="0" smtClean="0"/>
              <a:t>e</a:t>
            </a:r>
            <a:r>
              <a:rPr lang="fr-FR" sz="1400" dirty="0" smtClean="0"/>
              <a:t>ngineering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à coins arrondis 38"/>
          <p:cNvSpPr/>
          <p:nvPr/>
        </p:nvSpPr>
        <p:spPr>
          <a:xfrm>
            <a:off x="7404456" y="3628148"/>
            <a:ext cx="1627032" cy="1876511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err="1" smtClean="0"/>
              <a:t>Hydraulics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fr-FR" sz="1400" dirty="0" err="1" smtClean="0"/>
              <a:t>Urbans</a:t>
            </a:r>
            <a:r>
              <a:rPr lang="fr-FR" sz="1400" dirty="0" smtClean="0"/>
              <a:t> </a:t>
            </a:r>
            <a:r>
              <a:rPr lang="fr-FR" sz="1400" dirty="0" err="1" smtClean="0"/>
              <a:t>Hydraulics</a:t>
            </a:r>
            <a:endParaRPr lang="fr-FR" sz="1400" dirty="0" smtClean="0"/>
          </a:p>
          <a:p>
            <a:pPr marL="342900" indent="-342900">
              <a:buAutoNum type="arabicPeriod"/>
            </a:pPr>
            <a:r>
              <a:rPr lang="fr-FR" sz="1400" dirty="0" err="1" smtClean="0"/>
              <a:t>Hydraulic</a:t>
            </a:r>
            <a:r>
              <a:rPr lang="fr-FR" sz="1400" dirty="0" smtClean="0"/>
              <a:t> </a:t>
            </a:r>
            <a:r>
              <a:rPr lang="fr-FR" sz="1400" dirty="0" err="1" smtClean="0"/>
              <a:t>works</a:t>
            </a:r>
            <a:endParaRPr lang="fr-FR" sz="1400" dirty="0"/>
          </a:p>
        </p:txBody>
      </p:sp>
      <p:pic>
        <p:nvPicPr>
          <p:cNvPr id="16" name="Picture 24" descr="D:\Nouveau dossier (2)\images (1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286256"/>
            <a:ext cx="785786" cy="93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Ellipse 84"/>
          <p:cNvSpPr/>
          <p:nvPr/>
        </p:nvSpPr>
        <p:spPr>
          <a:xfrm>
            <a:off x="7286644" y="2500306"/>
            <a:ext cx="887030" cy="902211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18" name="Ellipse 85"/>
          <p:cNvSpPr/>
          <p:nvPr/>
        </p:nvSpPr>
        <p:spPr>
          <a:xfrm>
            <a:off x="8143900" y="2000240"/>
            <a:ext cx="934161" cy="938185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19" name="Ellipse 83"/>
          <p:cNvSpPr/>
          <p:nvPr/>
        </p:nvSpPr>
        <p:spPr>
          <a:xfrm>
            <a:off x="8143900" y="982439"/>
            <a:ext cx="934161" cy="946363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20" name="Ellipse 82"/>
          <p:cNvSpPr/>
          <p:nvPr/>
        </p:nvSpPr>
        <p:spPr>
          <a:xfrm>
            <a:off x="6286512" y="1990749"/>
            <a:ext cx="943072" cy="1009623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21" name="Ellipse 86"/>
          <p:cNvSpPr/>
          <p:nvPr/>
        </p:nvSpPr>
        <p:spPr>
          <a:xfrm>
            <a:off x="6286512" y="982439"/>
            <a:ext cx="970782" cy="946363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pic>
        <p:nvPicPr>
          <p:cNvPr id="23" name="Picture 3" descr="D:\Nouveau dossier (2)\download (7)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" y="5445224"/>
            <a:ext cx="792163" cy="91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à coins arrondis 17"/>
          <p:cNvSpPr/>
          <p:nvPr/>
        </p:nvSpPr>
        <p:spPr>
          <a:xfrm>
            <a:off x="1974528" y="5972632"/>
            <a:ext cx="1668778" cy="755969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err="1" smtClean="0"/>
              <a:t>Department</a:t>
            </a:r>
            <a:r>
              <a:rPr lang="fr-FR" sz="1600" b="1" dirty="0" smtClean="0"/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dirty="0" smtClean="0"/>
              <a:t>of </a:t>
            </a:r>
            <a:r>
              <a:rPr lang="fr-FR" sz="1600" b="1" dirty="0" err="1" smtClean="0"/>
              <a:t>Mechanical</a:t>
            </a:r>
            <a:r>
              <a:rPr lang="fr-FR" sz="1600" b="1" dirty="0" smtClean="0"/>
              <a:t> Engineering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à coins arrondis 17"/>
          <p:cNvSpPr/>
          <p:nvPr/>
        </p:nvSpPr>
        <p:spPr>
          <a:xfrm>
            <a:off x="3740850" y="5972632"/>
            <a:ext cx="1732806" cy="755969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/>
              <a:t>Department of Civil Engineering and Public Works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à coins arrondis 17"/>
          <p:cNvSpPr/>
          <p:nvPr/>
        </p:nvSpPr>
        <p:spPr>
          <a:xfrm>
            <a:off x="5528830" y="5986700"/>
            <a:ext cx="1857388" cy="755969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smtClean="0"/>
              <a:t>Department of Energy and Process Engineering</a:t>
            </a:r>
            <a:endParaRPr lang="fr-FR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à coins arrondis 17"/>
          <p:cNvSpPr/>
          <p:nvPr/>
        </p:nvSpPr>
        <p:spPr>
          <a:xfrm>
            <a:off x="7436993" y="6000768"/>
            <a:ext cx="1668778" cy="714380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b="1" dirty="0" err="1" smtClean="0"/>
              <a:t>Department</a:t>
            </a:r>
            <a:r>
              <a:rPr lang="fr-FR" sz="1500" b="1" dirty="0" smtClean="0"/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b="1" dirty="0" smtClean="0"/>
              <a:t>of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b="1" dirty="0" err="1" smtClean="0"/>
              <a:t>Hydraulics</a:t>
            </a:r>
            <a:endParaRPr lang="fr-FR" sz="1500" b="1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71406" y="3000372"/>
            <a:ext cx="1694486" cy="48241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Master 1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111779" y="1631292"/>
            <a:ext cx="1674139" cy="48241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Master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" name="Picture 4" descr="D:\Nouveau dossier (2)\images (14).jpe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70662" y="1285860"/>
            <a:ext cx="1071570" cy="1196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34" name="Connecteur droit avec flèche 33"/>
          <p:cNvCxnSpPr/>
          <p:nvPr/>
        </p:nvCxnSpPr>
        <p:spPr>
          <a:xfrm rot="5400000" flipH="1" flipV="1">
            <a:off x="465109" y="396399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 flipH="1" flipV="1">
            <a:off x="463521" y="2536025"/>
            <a:ext cx="92948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55473"/>
            <a:ext cx="869570" cy="1400155"/>
          </a:xfrm>
          <a:prstGeom prst="rect">
            <a:avLst/>
          </a:prstGeom>
        </p:spPr>
      </p:pic>
      <p:sp>
        <p:nvSpPr>
          <p:cNvPr id="27" name="Rectangle à coins arrondis 14"/>
          <p:cNvSpPr/>
          <p:nvPr/>
        </p:nvSpPr>
        <p:spPr>
          <a:xfrm>
            <a:off x="1071538" y="89083"/>
            <a:ext cx="6072230" cy="9110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002060"/>
                </a:solidFill>
                <a:latin typeface="Times" pitchFamily="18" charset="0"/>
              </a:rPr>
              <a:t>DJILLALI LIABES UNIVERSITY </a:t>
            </a:r>
            <a:r>
              <a:rPr lang="fr-FR" b="1" dirty="0" smtClean="0">
                <a:solidFill>
                  <a:srgbClr val="002060"/>
                </a:solidFill>
                <a:latin typeface="Times" pitchFamily="18" charset="0"/>
                <a:ea typeface="Calibri" panose="020F0502020204030204" pitchFamily="34" charset="0"/>
                <a:cs typeface="Times New Roman" pitchFamily="18" charset="0"/>
              </a:rPr>
              <a:t>OF SIDI BEL-ABBES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Faculty</a:t>
            </a:r>
            <a:r>
              <a:rPr lang="fr-FR" sz="28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of </a:t>
            </a: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Technology</a:t>
            </a:r>
            <a:endParaRPr lang="fr-FR" sz="2800" b="1" dirty="0" smtClean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40" name="Flèche vers le haut 39"/>
          <p:cNvSpPr/>
          <p:nvPr/>
        </p:nvSpPr>
        <p:spPr>
          <a:xfrm>
            <a:off x="2600970" y="5558072"/>
            <a:ext cx="428628" cy="428628"/>
          </a:xfrm>
          <a:prstGeom prst="up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lèche vers le haut 40"/>
          <p:cNvSpPr/>
          <p:nvPr/>
        </p:nvSpPr>
        <p:spPr>
          <a:xfrm>
            <a:off x="4412860" y="5558072"/>
            <a:ext cx="428628" cy="428628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lèche vers le haut 41"/>
          <p:cNvSpPr/>
          <p:nvPr/>
        </p:nvSpPr>
        <p:spPr>
          <a:xfrm>
            <a:off x="6259474" y="5572140"/>
            <a:ext cx="428628" cy="428628"/>
          </a:xfrm>
          <a:prstGeom prst="up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vers le haut 42"/>
          <p:cNvSpPr/>
          <p:nvPr/>
        </p:nvSpPr>
        <p:spPr>
          <a:xfrm>
            <a:off x="8001024" y="5572140"/>
            <a:ext cx="428628" cy="428628"/>
          </a:xfrm>
          <a:prstGeom prst="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39"/>
          <p:cNvSpPr/>
          <p:nvPr/>
        </p:nvSpPr>
        <p:spPr>
          <a:xfrm>
            <a:off x="6429388" y="-71462"/>
            <a:ext cx="2643174" cy="1124744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cene3d>
              <a:camera prst="isometricOffAxis1Right"/>
              <a:lightRig rig="threePt" dir="t"/>
            </a:scene3d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 err="1" smtClean="0">
                <a:solidFill>
                  <a:srgbClr val="FF0000"/>
                </a:solidFill>
              </a:rPr>
              <a:t>Master's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err="1" smtClean="0">
                <a:solidFill>
                  <a:srgbClr val="FF0000"/>
                </a:solidFill>
              </a:rPr>
              <a:t>degree</a:t>
            </a:r>
            <a:endParaRPr lang="fr-F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0" grpId="0" animBg="1"/>
      <p:bldP spid="31" grpId="0" animBg="1"/>
      <p:bldP spid="32" grpId="0" animBg="1"/>
      <p:bldP spid="33" grpId="0" animBg="1"/>
      <p:bldP spid="53" grpId="0" animBg="1"/>
      <p:bldP spid="55" grpId="0" animBg="1"/>
      <p:bldP spid="27" grpId="0" animBg="1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à coins arrondis 25"/>
          <p:cNvSpPr/>
          <p:nvPr/>
        </p:nvSpPr>
        <p:spPr>
          <a:xfrm rot="16200000">
            <a:off x="1779433" y="2493822"/>
            <a:ext cx="1571636" cy="1357322"/>
          </a:xfrm>
          <a:prstGeom prst="wedgeRoundRect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5" descr="D:\Nouveau dossier (2)\images (12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143512"/>
            <a:ext cx="1500198" cy="1643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Rectangle à coins arrondis 28"/>
          <p:cNvSpPr/>
          <p:nvPr/>
        </p:nvSpPr>
        <p:spPr>
          <a:xfrm>
            <a:off x="57338" y="1028244"/>
            <a:ext cx="1296987" cy="935037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err="1" smtClean="0"/>
              <a:t>Mechanical</a:t>
            </a:r>
            <a:r>
              <a:rPr lang="fr-FR" sz="1600" b="1" dirty="0" smtClean="0"/>
              <a:t> Engineering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43270" y="2135185"/>
            <a:ext cx="1368425" cy="936625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/>
              <a:t>Civil engineering and public works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43270" y="4301584"/>
            <a:ext cx="1368425" cy="936625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err="1" smtClean="0"/>
              <a:t>Hydraulic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3270" y="3198260"/>
            <a:ext cx="1368425" cy="936625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err="1" smtClean="0"/>
              <a:t>Process</a:t>
            </a:r>
            <a:r>
              <a:rPr lang="fr-FR" sz="1600" b="1" dirty="0" smtClean="0"/>
              <a:t> engineering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7500958" y="0"/>
            <a:ext cx="1643042" cy="1243516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cene3d>
              <a:camera prst="isometricOffAxis1Right"/>
              <a:lightRig rig="threePt" dir="t"/>
            </a:scene3d>
          </a:bodyPr>
          <a:lstStyle/>
          <a:p>
            <a:pPr>
              <a:defRPr/>
            </a:pPr>
            <a:r>
              <a:rPr lang="fr-FR" sz="2800" dirty="0" smtClean="0"/>
              <a:t>Doctoral </a:t>
            </a:r>
            <a:r>
              <a:rPr lang="fr-FR" sz="2800" dirty="0" err="1" smtClean="0"/>
              <a:t>degree</a:t>
            </a:r>
            <a:endParaRPr lang="fr-FR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" name="Picture 7" descr="D:\Nouveau dossier (2)\download (5)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1352540"/>
            <a:ext cx="790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à coins arrondis 37"/>
          <p:cNvSpPr/>
          <p:nvPr/>
        </p:nvSpPr>
        <p:spPr>
          <a:xfrm>
            <a:off x="3357554" y="4929198"/>
            <a:ext cx="5072098" cy="1857388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800" b="1" dirty="0" smtClean="0">
                <a:solidFill>
                  <a:srgbClr val="FF0000"/>
                </a:solidFill>
              </a:rPr>
              <a:t>OPPORTUNITIES</a:t>
            </a:r>
            <a:r>
              <a:rPr lang="en-US" sz="1600" b="1" dirty="0" smtClean="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 smtClean="0"/>
              <a:t> Advanced training abroad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 smtClean="0"/>
              <a:t> Residential training abroad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 smtClean="0"/>
              <a:t> Doctorate in joint supervision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 smtClean="0"/>
              <a:t> Participation in national and international congresses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600" b="1" dirty="0" smtClean="0"/>
              <a:t> Educational experience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1428728" y="5786454"/>
            <a:ext cx="1285884" cy="504825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+ Master </a:t>
            </a:r>
          </a:p>
        </p:txBody>
      </p:sp>
      <p:sp>
        <p:nvSpPr>
          <p:cNvPr id="47" name="Ellipse 46"/>
          <p:cNvSpPr/>
          <p:nvPr/>
        </p:nvSpPr>
        <p:spPr>
          <a:xfrm>
            <a:off x="2214546" y="1100780"/>
            <a:ext cx="5715040" cy="121444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Useful doctoral training in the service of development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8" name="Organigramme : Processus 47"/>
          <p:cNvSpPr/>
          <p:nvPr/>
        </p:nvSpPr>
        <p:spPr>
          <a:xfrm>
            <a:off x="3428992" y="2527602"/>
            <a:ext cx="4357718" cy="2115844"/>
          </a:xfrm>
          <a:prstGeom prst="flowChartProcess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Accredited research laboratories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1- Materials &amp; Hydrology - LM&amp;H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2- Materials and reactive systems - LMSR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3- Mechanics and physics of materials - LMPM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4- Civil and Environmental Engineering - LGCE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5- Mechanics of structures and solids - LMSS 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6- Advanced Structures and Materials in Engineering Civil and Public Works – LSMAGCTP</a:t>
            </a:r>
          </a:p>
          <a:p>
            <a:r>
              <a:rPr lang="en-US" sz="1500" b="1" dirty="0" smtClean="0">
                <a:solidFill>
                  <a:schemeClr val="tx1"/>
                </a:solidFill>
              </a:rPr>
              <a:t>7- Process, materials and environment engineering laboratory – LGPME</a:t>
            </a:r>
            <a:endParaRPr lang="fr-FR" sz="1500" b="1" dirty="0" smtClean="0">
              <a:solidFill>
                <a:schemeClr val="tx1"/>
              </a:solidFill>
            </a:endParaRPr>
          </a:p>
        </p:txBody>
      </p:sp>
      <p:cxnSp>
        <p:nvCxnSpPr>
          <p:cNvPr id="49" name="Connecteur droit avec flèche 48"/>
          <p:cNvCxnSpPr/>
          <p:nvPr/>
        </p:nvCxnSpPr>
        <p:spPr>
          <a:xfrm rot="16200000" flipH="1">
            <a:off x="1179093" y="1695218"/>
            <a:ext cx="85646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1428728" y="257174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1428728" y="3286124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33" idx="3"/>
          </p:cNvCxnSpPr>
          <p:nvPr/>
        </p:nvCxnSpPr>
        <p:spPr>
          <a:xfrm flipV="1">
            <a:off x="1411695" y="3874474"/>
            <a:ext cx="462507" cy="8954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2000232" y="2786058"/>
            <a:ext cx="121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National </a:t>
            </a:r>
            <a:r>
              <a:rPr lang="fr-FR" sz="1600" b="1" dirty="0" err="1" smtClean="0"/>
              <a:t>access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competition</a:t>
            </a:r>
            <a:endParaRPr lang="fr-FR" sz="16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3" y="0"/>
            <a:ext cx="785818" cy="1000108"/>
          </a:xfrm>
          <a:prstGeom prst="rect">
            <a:avLst/>
          </a:prstGeom>
        </p:spPr>
      </p:pic>
      <p:sp>
        <p:nvSpPr>
          <p:cNvPr id="24" name="Rectangle à coins arrondis 14"/>
          <p:cNvSpPr/>
          <p:nvPr/>
        </p:nvSpPr>
        <p:spPr>
          <a:xfrm>
            <a:off x="1071538" y="89083"/>
            <a:ext cx="6072230" cy="9110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002060"/>
                </a:solidFill>
                <a:latin typeface="Times" pitchFamily="18" charset="0"/>
              </a:rPr>
              <a:t>DJILLALI LIABES UNIVERSITY </a:t>
            </a:r>
            <a:r>
              <a:rPr lang="fr-FR" b="1" dirty="0" smtClean="0">
                <a:solidFill>
                  <a:srgbClr val="002060"/>
                </a:solidFill>
                <a:latin typeface="Times" pitchFamily="18" charset="0"/>
                <a:ea typeface="Calibri" panose="020F0502020204030204" pitchFamily="34" charset="0"/>
                <a:cs typeface="Times New Roman" pitchFamily="18" charset="0"/>
              </a:rPr>
              <a:t>OF SIDI BEL-ABBES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Faculty</a:t>
            </a:r>
            <a:r>
              <a:rPr lang="fr-FR" sz="2800" b="1" dirty="0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of </a:t>
            </a:r>
            <a:r>
              <a:rPr lang="fr-FR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Technology</a:t>
            </a:r>
            <a:endParaRPr lang="fr-FR" sz="2800" b="1" dirty="0" smtClean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8754" y="2928934"/>
            <a:ext cx="164307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à coins arrondis 42"/>
          <p:cNvSpPr/>
          <p:nvPr/>
        </p:nvSpPr>
        <p:spPr>
          <a:xfrm>
            <a:off x="7429520" y="2214554"/>
            <a:ext cx="1714480" cy="714380"/>
          </a:xfrm>
          <a:prstGeom prst="wedgeRoundRectCallout">
            <a:avLst>
              <a:gd name="adj1" fmla="val -20833"/>
              <a:gd name="adj2" fmla="val 51896"/>
              <a:gd name="adj3" fmla="val 16667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Doctor</a:t>
            </a:r>
            <a:endParaRPr lang="fr-FR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3" grpId="0" animBg="1"/>
      <p:bldP spid="34" grpId="0" animBg="1"/>
      <p:bldP spid="36" grpId="0"/>
      <p:bldP spid="38" grpId="0" animBg="1"/>
      <p:bldP spid="39" grpId="0" animBg="1"/>
      <p:bldP spid="24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83"/>
          <p:cNvSpPr/>
          <p:nvPr/>
        </p:nvSpPr>
        <p:spPr>
          <a:xfrm>
            <a:off x="1928794" y="214290"/>
            <a:ext cx="2643206" cy="250033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4" name="Ellipse 83"/>
          <p:cNvSpPr/>
          <p:nvPr/>
        </p:nvSpPr>
        <p:spPr>
          <a:xfrm>
            <a:off x="571472" y="1285860"/>
            <a:ext cx="2643206" cy="250033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5" name="Ellipse 82"/>
          <p:cNvSpPr/>
          <p:nvPr/>
        </p:nvSpPr>
        <p:spPr>
          <a:xfrm>
            <a:off x="571472" y="2786058"/>
            <a:ext cx="2643206" cy="2571768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643174" y="2571744"/>
            <a:ext cx="3429024" cy="164307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Practical work and internships in a professional environment</a:t>
            </a:r>
            <a:endParaRPr lang="fr-FR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Ellipse 84"/>
          <p:cNvSpPr/>
          <p:nvPr/>
        </p:nvSpPr>
        <p:spPr>
          <a:xfrm>
            <a:off x="2143108" y="4071942"/>
            <a:ext cx="2714644" cy="2571768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9" name="Ellipse 83"/>
          <p:cNvSpPr/>
          <p:nvPr/>
        </p:nvSpPr>
        <p:spPr>
          <a:xfrm>
            <a:off x="4214810" y="4000504"/>
            <a:ext cx="2786082" cy="2571768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6" name="Ellipse 86"/>
          <p:cNvSpPr/>
          <p:nvPr/>
        </p:nvSpPr>
        <p:spPr>
          <a:xfrm>
            <a:off x="5500694" y="2928934"/>
            <a:ext cx="2643206" cy="2571768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8" name="Ellipse 83"/>
          <p:cNvSpPr/>
          <p:nvPr/>
        </p:nvSpPr>
        <p:spPr>
          <a:xfrm>
            <a:off x="5715008" y="1214422"/>
            <a:ext cx="2786082" cy="2571768"/>
          </a:xfrm>
          <a:prstGeom prst="ellipse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  <p:sp>
        <p:nvSpPr>
          <p:cNvPr id="7" name="Ellipse 83"/>
          <p:cNvSpPr/>
          <p:nvPr/>
        </p:nvSpPr>
        <p:spPr>
          <a:xfrm>
            <a:off x="4071934" y="214290"/>
            <a:ext cx="2643206" cy="2500330"/>
          </a:xfrm>
          <a:prstGeom prst="ellipse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11" grpId="0"/>
      <p:bldP spid="2" grpId="0" animBg="1"/>
      <p:bldP spid="9" grpId="0" animBg="1"/>
      <p:bldP spid="6" grpId="0" animBg="1"/>
      <p:bldP spid="8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1916</TotalTime>
  <Words>358</Words>
  <Application>Microsoft Office PowerPoint</Application>
  <PresentationFormat>Affichage à l'écran (4:3)</PresentationFormat>
  <Paragraphs>116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Office Theme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</dc:creator>
  <cp:lastModifiedBy>MR.DOYEN-FT</cp:lastModifiedBy>
  <cp:revision>133</cp:revision>
  <dcterms:created xsi:type="dcterms:W3CDTF">2022-06-21T20:37:17Z</dcterms:created>
  <dcterms:modified xsi:type="dcterms:W3CDTF">2023-07-12T17:08:46Z</dcterms:modified>
</cp:coreProperties>
</file>